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2"/>
  </p:notesMasterIdLst>
  <p:sldIdLst>
    <p:sldId id="655" r:id="rId3"/>
    <p:sldId id="656" r:id="rId4"/>
    <p:sldId id="657" r:id="rId5"/>
    <p:sldId id="729" r:id="rId6"/>
    <p:sldId id="725" r:id="rId7"/>
    <p:sldId id="730" r:id="rId8"/>
    <p:sldId id="731" r:id="rId9"/>
    <p:sldId id="732" r:id="rId10"/>
    <p:sldId id="726" r:id="rId11"/>
    <p:sldId id="727" r:id="rId12"/>
    <p:sldId id="733" r:id="rId13"/>
    <p:sldId id="734" r:id="rId14"/>
    <p:sldId id="735" r:id="rId15"/>
    <p:sldId id="736" r:id="rId16"/>
    <p:sldId id="737" r:id="rId17"/>
    <p:sldId id="738" r:id="rId18"/>
    <p:sldId id="739" r:id="rId19"/>
    <p:sldId id="740" r:id="rId20"/>
    <p:sldId id="741" r:id="rId21"/>
    <p:sldId id="742" r:id="rId22"/>
    <p:sldId id="743" r:id="rId23"/>
    <p:sldId id="744" r:id="rId24"/>
    <p:sldId id="745" r:id="rId25"/>
    <p:sldId id="746" r:id="rId26"/>
    <p:sldId id="747" r:id="rId27"/>
    <p:sldId id="748" r:id="rId28"/>
    <p:sldId id="749" r:id="rId29"/>
    <p:sldId id="750" r:id="rId30"/>
    <p:sldId id="653" r:id="rId31"/>
  </p:sldIdLst>
  <p:sldSz cx="9144000" cy="6858000" type="screen4x3"/>
  <p:notesSz cx="6858000" cy="9144000"/>
  <p:custDataLst>
    <p:tags r:id="rId33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  <a:srgbClr val="05325B"/>
    <a:srgbClr val="175079"/>
    <a:srgbClr val="A4B543"/>
    <a:srgbClr val="C5D64C"/>
    <a:srgbClr val="DB4126"/>
    <a:srgbClr val="000000"/>
    <a:srgbClr val="3B3B3B"/>
    <a:srgbClr val="062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37" autoAdjust="0"/>
    <p:restoredTop sz="94286" autoAdjust="0"/>
  </p:normalViewPr>
  <p:slideViewPr>
    <p:cSldViewPr snapToGrid="0">
      <p:cViewPr varScale="1">
        <p:scale>
          <a:sx n="105" d="100"/>
          <a:sy n="105" d="100"/>
        </p:scale>
        <p:origin x="156" y="1014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353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F79A-5298-43B5-8C33-48898B3E6DA2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2813-2062-4402-BB14-E049496B6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14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177" descr="6">
            <a:extLst>
              <a:ext uri="{FF2B5EF4-FFF2-40B4-BE49-F238E27FC236}">
                <a16:creationId xmlns:a16="http://schemas.microsoft.com/office/drawing/2014/main" id="{71E27B3D-DA8A-4A06-A648-61527C892BA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929" y="984149"/>
            <a:ext cx="8956011" cy="5791120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006600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58976" y="1161696"/>
            <a:ext cx="8603852" cy="5326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7DB1F5-FFB0-4B23-BE89-4968EBFA6D38}"/>
              </a:ext>
            </a:extLst>
          </p:cNvPr>
          <p:cNvSpPr/>
          <p:nvPr userDrawn="1"/>
        </p:nvSpPr>
        <p:spPr>
          <a:xfrm>
            <a:off x="0" y="12217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128773" y="246247"/>
            <a:ext cx="8864756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aseline="0"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  <p:sldLayoutId id="2147483685" r:id="rId11"/>
    <p:sldLayoutId id="214748368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DF463D-9E7F-4179-8F06-C99DF7803D3B}"/>
              </a:ext>
            </a:extLst>
          </p:cNvPr>
          <p:cNvGrpSpPr/>
          <p:nvPr/>
        </p:nvGrpSpPr>
        <p:grpSpPr>
          <a:xfrm>
            <a:off x="6029521" y="1507695"/>
            <a:ext cx="1061985" cy="863738"/>
            <a:chOff x="7135269" y="840377"/>
            <a:chExt cx="1681454" cy="1518863"/>
          </a:xfrm>
          <a:solidFill>
            <a:srgbClr val="F64522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FD8713C-6A49-4151-AE16-0BCBB0818D73}"/>
                </a:ext>
              </a:extLst>
            </p:cNvPr>
            <p:cNvSpPr/>
            <p:nvPr/>
          </p:nvSpPr>
          <p:spPr>
            <a:xfrm>
              <a:off x="7184571" y="1045029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6732A0D-96A9-4E58-B9B8-A54216159C09}"/>
                </a:ext>
              </a:extLst>
            </p:cNvPr>
            <p:cNvSpPr/>
            <p:nvPr/>
          </p:nvSpPr>
          <p:spPr>
            <a:xfrm>
              <a:off x="7366046" y="940526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9A559E6-7B78-4F96-ACA9-7B19AAFDE73B}"/>
                </a:ext>
              </a:extLst>
            </p:cNvPr>
            <p:cNvSpPr/>
            <p:nvPr/>
          </p:nvSpPr>
          <p:spPr>
            <a:xfrm>
              <a:off x="7631655" y="84037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975D5F8-613D-47DA-9494-8EA75C5105F2}"/>
                </a:ext>
              </a:extLst>
            </p:cNvPr>
            <p:cNvSpPr/>
            <p:nvPr/>
          </p:nvSpPr>
          <p:spPr>
            <a:xfrm>
              <a:off x="7897264" y="862148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0F9376D-D5A2-48FB-885E-FD7D74079B49}"/>
                </a:ext>
              </a:extLst>
            </p:cNvPr>
            <p:cNvSpPr/>
            <p:nvPr/>
          </p:nvSpPr>
          <p:spPr>
            <a:xfrm>
              <a:off x="8125098" y="104067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8ADD229-BBA4-4594-961B-73475DC37F59}"/>
                </a:ext>
              </a:extLst>
            </p:cNvPr>
            <p:cNvSpPr/>
            <p:nvPr/>
          </p:nvSpPr>
          <p:spPr>
            <a:xfrm>
              <a:off x="8268084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539F936-55DB-4F58-8339-E161988FCE50}"/>
                </a:ext>
              </a:extLst>
            </p:cNvPr>
            <p:cNvSpPr/>
            <p:nvPr/>
          </p:nvSpPr>
          <p:spPr>
            <a:xfrm>
              <a:off x="8302918" y="1436912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BD406E4-9035-4A96-AFC8-F3653CA5463B}"/>
                </a:ext>
              </a:extLst>
            </p:cNvPr>
            <p:cNvSpPr/>
            <p:nvPr/>
          </p:nvSpPr>
          <p:spPr>
            <a:xfrm>
              <a:off x="8215833" y="160455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A78306-3026-438D-9DCC-FFFE7D5E4745}"/>
                </a:ext>
              </a:extLst>
            </p:cNvPr>
            <p:cNvSpPr/>
            <p:nvPr/>
          </p:nvSpPr>
          <p:spPr>
            <a:xfrm>
              <a:off x="8046015" y="169381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906AFC4-D8A1-4243-97BF-2F31B80250CF}"/>
                </a:ext>
              </a:extLst>
            </p:cNvPr>
            <p:cNvSpPr/>
            <p:nvPr/>
          </p:nvSpPr>
          <p:spPr>
            <a:xfrm>
              <a:off x="7801469" y="184543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2EA5C11-17FE-4BBA-AAD1-89AEDB1FC5D1}"/>
                </a:ext>
              </a:extLst>
            </p:cNvPr>
            <p:cNvSpPr/>
            <p:nvPr/>
          </p:nvSpPr>
          <p:spPr>
            <a:xfrm>
              <a:off x="7617119" y="1759743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D53359-BAB8-4D8B-8CDC-43AD6D4E4E78}"/>
                </a:ext>
              </a:extLst>
            </p:cNvPr>
            <p:cNvSpPr/>
            <p:nvPr/>
          </p:nvSpPr>
          <p:spPr>
            <a:xfrm>
              <a:off x="7401583" y="1710455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A1555A0-6C1D-4A67-9B15-CD6B14D91991}"/>
                </a:ext>
              </a:extLst>
            </p:cNvPr>
            <p:cNvSpPr/>
            <p:nvPr/>
          </p:nvSpPr>
          <p:spPr>
            <a:xfrm>
              <a:off x="7246623" y="1545687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B283D5B-F4AD-4D19-8672-EC5CF138F108}"/>
                </a:ext>
              </a:extLst>
            </p:cNvPr>
            <p:cNvSpPr/>
            <p:nvPr/>
          </p:nvSpPr>
          <p:spPr>
            <a:xfrm>
              <a:off x="7135269" y="1316694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F6153-FDD0-4A2A-A275-99F8948C9D6D}"/>
                </a:ext>
              </a:extLst>
            </p:cNvPr>
            <p:cNvSpPr/>
            <p:nvPr/>
          </p:nvSpPr>
          <p:spPr>
            <a:xfrm>
              <a:off x="7470158" y="122573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4CFD40F-67ED-4948-B57F-A4E1420123CF}"/>
                </a:ext>
              </a:extLst>
            </p:cNvPr>
            <p:cNvSpPr/>
            <p:nvPr/>
          </p:nvSpPr>
          <p:spPr>
            <a:xfrm>
              <a:off x="7806215" y="1194861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390CFB4-707F-420A-B060-499DD914B9CF}"/>
                </a:ext>
              </a:extLst>
            </p:cNvPr>
            <p:cNvSpPr/>
            <p:nvPr/>
          </p:nvSpPr>
          <p:spPr>
            <a:xfrm>
              <a:off x="7906679" y="139881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E0963B4-9863-4688-9F8B-9A2A1BF998DA}"/>
                </a:ext>
              </a:extLst>
            </p:cNvPr>
            <p:cNvSpPr/>
            <p:nvPr/>
          </p:nvSpPr>
          <p:spPr>
            <a:xfrm>
              <a:off x="7718816" y="1507190"/>
              <a:ext cx="513805" cy="5138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CBE4BB-7B8E-49FC-96F4-0BFFBB70C1F3}"/>
              </a:ext>
            </a:extLst>
          </p:cNvPr>
          <p:cNvSpPr txBox="1"/>
          <p:nvPr/>
        </p:nvSpPr>
        <p:spPr>
          <a:xfrm>
            <a:off x="655543" y="1034601"/>
            <a:ext cx="3916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sz="2200">
                <a:solidFill>
                  <a:srgbClr val="FFCC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언어로 배우는 프로그래밍 기초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CF537-E4CF-4FBA-B044-4ED022E3B68D}"/>
              </a:ext>
            </a:extLst>
          </p:cNvPr>
          <p:cNvSpPr txBox="1"/>
          <p:nvPr/>
        </p:nvSpPr>
        <p:spPr>
          <a:xfrm>
            <a:off x="539877" y="1098085"/>
            <a:ext cx="548964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900" b="1">
                <a:solidFill>
                  <a:schemeClr val="accent1">
                    <a:lumMod val="50000"/>
                  </a:schemeClr>
                </a:solidFill>
                <a:latin typeface="DIN" panose="02000503040000020004" pitchFamily="50" charset="0"/>
              </a:rPr>
              <a:t>Perfect C</a:t>
            </a:r>
            <a:endParaRPr lang="ko-KR" altLang="en-US" sz="9900" b="1">
              <a:solidFill>
                <a:schemeClr val="accent1">
                  <a:lumMod val="50000"/>
                </a:schemeClr>
              </a:solidFill>
              <a:latin typeface="DIN" panose="02000503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389E2-8773-49A2-B857-9DB6D3365BD0}"/>
              </a:ext>
            </a:extLst>
          </p:cNvPr>
          <p:cNvSpPr txBox="1"/>
          <p:nvPr/>
        </p:nvSpPr>
        <p:spPr>
          <a:xfrm>
            <a:off x="6271840" y="178091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</a:t>
            </a:r>
            <a:r>
              <a:rPr lang="ko-KR" altLang="en-US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</a:t>
            </a:r>
            <a:r>
              <a:rPr lang="en-US" altLang="ko-KR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9C69B49-039D-49D1-A053-32F6B67CB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34" y="5618662"/>
            <a:ext cx="1084010" cy="5337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D6CD3B-A10D-434C-8F6F-44DAF5CEA199}"/>
              </a:ext>
            </a:extLst>
          </p:cNvPr>
          <p:cNvSpPr txBox="1"/>
          <p:nvPr/>
        </p:nvSpPr>
        <p:spPr>
          <a:xfrm>
            <a:off x="655543" y="2713912"/>
            <a:ext cx="23006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YDVYGOStd135"/>
              </a:rPr>
              <a:t>강환수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강환일</a:t>
            </a:r>
            <a:r>
              <a:rPr lang="en-US" altLang="ko-KR" sz="1300">
                <a:latin typeface="YDVYGOStd135"/>
              </a:rPr>
              <a:t>•</a:t>
            </a:r>
            <a:r>
              <a:rPr lang="ko-KR" altLang="en-US" sz="1300">
                <a:latin typeface="YDVYGOStd135"/>
              </a:rPr>
              <a:t>이동규 </a:t>
            </a:r>
            <a:r>
              <a:rPr lang="ko-KR" altLang="en-US" sz="1300">
                <a:latin typeface="YDVYGOStd115"/>
              </a:rPr>
              <a:t>지음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45663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for (</a:t>
            </a:r>
            <a:r>
              <a:rPr lang="en-US" altLang="ko-KR" dirty="0" err="1"/>
              <a:t>init</a:t>
            </a:r>
            <a:r>
              <a:rPr lang="en-US" altLang="ko-KR" dirty="0"/>
              <a:t>; </a:t>
            </a:r>
            <a:r>
              <a:rPr lang="en-US" altLang="ko-KR" dirty="0" err="1"/>
              <a:t>cond</a:t>
            </a:r>
            <a:r>
              <a:rPr lang="en-US" altLang="ko-KR" dirty="0"/>
              <a:t>; </a:t>
            </a:r>
            <a:r>
              <a:rPr lang="en-US" altLang="ko-KR" dirty="0" err="1"/>
              <a:t>inc</a:t>
            </a:r>
            <a:r>
              <a:rPr lang="en-US" altLang="ko-KR" dirty="0"/>
              <a:t>) </a:t>
            </a:r>
            <a:r>
              <a:rPr lang="en-US" altLang="ko-KR" dirty="0" err="1"/>
              <a:t>stmt</a:t>
            </a:r>
            <a:r>
              <a:rPr lang="en-US" altLang="ko-KR" dirty="0" smtClean="0"/>
              <a:t>;</a:t>
            </a:r>
          </a:p>
          <a:p>
            <a:pPr lvl="1"/>
            <a:r>
              <a:rPr lang="en-US" altLang="ko-KR" dirty="0" err="1" smtClean="0"/>
              <a:t>init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주로 초기화</a:t>
            </a:r>
            <a:r>
              <a:rPr lang="en-US" altLang="ko-KR" dirty="0"/>
              <a:t>(initialization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cond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반복 조건을 </a:t>
            </a:r>
            <a:r>
              <a:rPr lang="ko-KR" altLang="en-US" dirty="0" smtClean="0"/>
              <a:t>검사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inc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주로 </a:t>
            </a:r>
            <a:r>
              <a:rPr lang="ko-KR" altLang="en-US" dirty="0"/>
              <a:t>반복을 결정하는 제어 변수의 증감</a:t>
            </a:r>
            <a:r>
              <a:rPr lang="en-US" altLang="ko-KR" dirty="0"/>
              <a:t>(increment)</a:t>
            </a:r>
            <a:r>
              <a:rPr lang="ko-KR" altLang="en-US" dirty="0"/>
              <a:t>을 수행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smtClean="0"/>
              <a:t>문 구조와 제어 흐름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1" y="2673323"/>
            <a:ext cx="7264346" cy="3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7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ko-KR" altLang="en-US" dirty="0" smtClean="0"/>
              <a:t>세미콜론은 </a:t>
            </a:r>
            <a:r>
              <a:rPr lang="ko-KR" altLang="en-US" dirty="0"/>
              <a:t>반드시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r>
              <a:rPr lang="ko-KR" altLang="en-US" dirty="0" err="1" smtClean="0"/>
              <a:t>반복조건</a:t>
            </a:r>
            <a:r>
              <a:rPr lang="ko-KR" altLang="en-US" dirty="0" smtClean="0"/>
              <a:t> </a:t>
            </a:r>
            <a:r>
              <a:rPr lang="en-US" altLang="ko-KR" dirty="0" err="1"/>
              <a:t>cond</a:t>
            </a:r>
            <a:r>
              <a:rPr lang="ko-KR" altLang="en-US" dirty="0"/>
              <a:t>를 아예 제거하면 반복은 무한히 계속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smtClean="0"/>
              <a:t>구문으로 일정 횟수 반복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1917160"/>
            <a:ext cx="6588790" cy="43609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690" y="4980147"/>
            <a:ext cx="5905562" cy="15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섭씨 온도 </a:t>
            </a:r>
            <a:r>
              <a:rPr lang="en-US" altLang="ko-KR" dirty="0" err="1"/>
              <a:t>celsius</a:t>
            </a:r>
            <a:r>
              <a:rPr lang="ko-KR" altLang="en-US" dirty="0"/>
              <a:t>를 </a:t>
            </a:r>
            <a:r>
              <a:rPr lang="en-US" altLang="ko-KR" dirty="0"/>
              <a:t>12.46</a:t>
            </a:r>
            <a:r>
              <a:rPr lang="ko-KR" altLang="en-US" dirty="0"/>
              <a:t>으로 시작하여 </a:t>
            </a:r>
            <a:r>
              <a:rPr lang="en-US" altLang="ko-KR" dirty="0"/>
              <a:t>3</a:t>
            </a:r>
            <a:r>
              <a:rPr lang="ko-KR" altLang="en-US" dirty="0" smtClean="0"/>
              <a:t>개의 </a:t>
            </a:r>
            <a:r>
              <a:rPr lang="ko-KR" altLang="en-US" dirty="0"/>
              <a:t>화씨 온도를 각각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</a:t>
            </a:r>
            <a:r>
              <a:rPr lang="en-US" altLang="ko-KR" dirty="0" smtClean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43" y="1689726"/>
            <a:ext cx="7264846" cy="456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8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반복 조건에서의 주의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7" y="1161696"/>
            <a:ext cx="6398273" cy="539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2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문을 이용하여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까지 합을 구하는 </a:t>
            </a:r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제어 </a:t>
            </a:r>
            <a:r>
              <a:rPr lang="ko-KR" altLang="en-US" dirty="0"/>
              <a:t>변수 </a:t>
            </a:r>
            <a:r>
              <a:rPr lang="en-US" altLang="ko-KR" dirty="0" err="1"/>
              <a:t>i</a:t>
            </a:r>
            <a:r>
              <a:rPr lang="ko-KR" altLang="en-US" dirty="0" err="1"/>
              <a:t>를</a:t>
            </a:r>
            <a:r>
              <a:rPr lang="ko-KR" altLang="en-US" dirty="0"/>
              <a:t> 이용하여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 </a:t>
            </a:r>
            <a:r>
              <a:rPr lang="ko-KR" altLang="en-US" dirty="0" smtClean="0"/>
              <a:t>순회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순회하는 </a:t>
            </a:r>
            <a:r>
              <a:rPr lang="ko-KR" altLang="en-US" dirty="0"/>
              <a:t>제어 변수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값을 계속 합하여 변수 </a:t>
            </a:r>
            <a:r>
              <a:rPr lang="en-US" altLang="ko-KR" dirty="0"/>
              <a:t>sum</a:t>
            </a:r>
            <a:r>
              <a:rPr lang="ko-KR" altLang="en-US" dirty="0"/>
              <a:t>에 누적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smtClean="0"/>
              <a:t>문의 합 구하기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29" y="2231135"/>
            <a:ext cx="5808775" cy="419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2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까지의 합을 구하는 다양한 </a:t>
            </a:r>
            <a:r>
              <a:rPr lang="en-US" altLang="ko-KR" dirty="0" smtClean="0"/>
              <a:t>for </a:t>
            </a:r>
            <a:r>
              <a:rPr lang="ko-KR" altLang="en-US" dirty="0" smtClean="0"/>
              <a:t>구문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3" y="1161696"/>
            <a:ext cx="5937585" cy="546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</a:t>
            </a:r>
            <a:r>
              <a:rPr lang="ko-KR" altLang="en-US" dirty="0"/>
              <a:t>반복 횟수를 제어하는 제어 변수를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초기화와 </a:t>
            </a:r>
            <a:r>
              <a:rPr lang="ko-KR" altLang="en-US" dirty="0"/>
              <a:t>증감 부분이 있는 </a:t>
            </a:r>
            <a:r>
              <a:rPr lang="ko-KR" altLang="en-US" dirty="0" err="1"/>
              <a:t>반복문에</a:t>
            </a:r>
            <a:r>
              <a:rPr lang="ko-KR" altLang="en-US" dirty="0"/>
              <a:t> </a:t>
            </a:r>
            <a:r>
              <a:rPr lang="ko-KR" altLang="en-US" dirty="0" smtClean="0"/>
              <a:t>적합</a:t>
            </a:r>
            <a:endParaRPr lang="en-US" altLang="ko-KR" dirty="0" smtClean="0"/>
          </a:p>
          <a:p>
            <a:r>
              <a:rPr lang="en-US" altLang="ko-KR" dirty="0" smtClean="0"/>
              <a:t>while </a:t>
            </a:r>
            <a:r>
              <a:rPr lang="ko-KR" altLang="en-US" dirty="0" smtClean="0"/>
              <a:t>문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구조가 </a:t>
            </a:r>
            <a:r>
              <a:rPr lang="ko-KR" altLang="en-US" dirty="0"/>
              <a:t>간단하므로 다양한 구문에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반복 </a:t>
            </a:r>
            <a:r>
              <a:rPr lang="ko-KR" altLang="en-US" dirty="0"/>
              <a:t>횟수가 정해지지 않고 특정한 조건에 따라 반복을 결정하는 구문에 </a:t>
            </a:r>
            <a:r>
              <a:rPr lang="ko-KR" altLang="en-US" dirty="0" smtClean="0"/>
              <a:t>적합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for </a:t>
            </a:r>
            <a:r>
              <a:rPr lang="ko-KR" altLang="en-US" dirty="0"/>
              <a:t>문과 </a:t>
            </a:r>
            <a:r>
              <a:rPr lang="en-US" altLang="ko-KR" dirty="0"/>
              <a:t>while </a:t>
            </a:r>
            <a:r>
              <a:rPr lang="ko-KR" altLang="en-US" dirty="0"/>
              <a:t>문은 서로 변환이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문과 </a:t>
            </a:r>
            <a:r>
              <a:rPr lang="en-US" altLang="ko-KR" dirty="0"/>
              <a:t>while </a:t>
            </a:r>
            <a:r>
              <a:rPr lang="ko-KR" altLang="en-US" dirty="0"/>
              <a:t>문의 비교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15" y="3346703"/>
            <a:ext cx="4825387" cy="342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3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smtClean="0"/>
              <a:t>에서부터 </a:t>
            </a:r>
            <a:r>
              <a:rPr lang="ko-KR" altLang="en-US" dirty="0" err="1" smtClean="0"/>
              <a:t>표준입력한</a:t>
            </a:r>
            <a:r>
              <a:rPr lang="ko-KR" altLang="en-US" dirty="0" smtClean="0"/>
              <a:t> 양수까지의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합을 구하는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while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162762" y="1207412"/>
            <a:ext cx="6847382" cy="5371207"/>
            <a:chOff x="-71057" y="1147762"/>
            <a:chExt cx="9272207" cy="79646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7150" y="1147762"/>
              <a:ext cx="9258300" cy="45624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1057" y="5664327"/>
              <a:ext cx="9267825" cy="3448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426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</a:t>
            </a:r>
            <a:r>
              <a:rPr lang="ko-KR" altLang="en-US" dirty="0" smtClean="0"/>
              <a:t>백 단위 정수의 세 개의 각 자릿수 출력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37" y="1302707"/>
            <a:ext cx="6834301" cy="5099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9" y="5055592"/>
            <a:ext cx="2505075" cy="108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6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break </a:t>
            </a:r>
            <a:r>
              <a:rPr lang="ko-KR" altLang="en-US" dirty="0" smtClean="0"/>
              <a:t>문장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반복 </a:t>
            </a:r>
            <a:r>
              <a:rPr lang="ko-KR" altLang="en-US" dirty="0"/>
              <a:t>내부에서 반복을 </a:t>
            </a:r>
            <a:r>
              <a:rPr lang="ko-KR" altLang="en-US" dirty="0" smtClean="0"/>
              <a:t>종료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반복의 중단 </a:t>
            </a:r>
            <a:r>
              <a:rPr lang="en-US" altLang="ko-KR" dirty="0"/>
              <a:t>break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44" y="1886053"/>
            <a:ext cx="6195439" cy="480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0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3175E5-9AC6-4ACA-AD6E-59DE6F5EFDA7}"/>
              </a:ext>
            </a:extLst>
          </p:cNvPr>
          <p:cNvSpPr/>
          <p:nvPr/>
        </p:nvSpPr>
        <p:spPr>
          <a:xfrm>
            <a:off x="0" y="3526972"/>
            <a:ext cx="9144000" cy="879565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6B28A-A07D-4DB1-B914-598A19D98C89}"/>
              </a:ext>
            </a:extLst>
          </p:cNvPr>
          <p:cNvSpPr/>
          <p:nvPr/>
        </p:nvSpPr>
        <p:spPr>
          <a:xfrm>
            <a:off x="2978330" y="4406537"/>
            <a:ext cx="6165669" cy="5225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9158" y="4467739"/>
            <a:ext cx="69762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cs typeface="Tahoma" pitchFamily="34" charset="0"/>
              </a:rPr>
              <a:t>반복</a:t>
            </a:r>
            <a:endParaRPr lang="ko-KR" altLang="en-US" sz="2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2765783" cy="5326652"/>
          </a:xfrm>
        </p:spPr>
        <p:txBody>
          <a:bodyPr/>
          <a:lstStyle/>
          <a:p>
            <a:r>
              <a:rPr lang="ko-KR" altLang="en-US" dirty="0"/>
              <a:t>반복의 계속 </a:t>
            </a:r>
            <a:r>
              <a:rPr lang="en-US" altLang="ko-KR" dirty="0"/>
              <a:t>continue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continue</a:t>
            </a:r>
            <a:r>
              <a:rPr lang="ko-KR" altLang="en-US" dirty="0"/>
              <a:t>는 자신이 </a:t>
            </a:r>
            <a:r>
              <a:rPr lang="ko-KR" altLang="en-US" dirty="0" smtClean="0"/>
              <a:t>속한 가장 근접한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반복에서 다음 </a:t>
            </a:r>
            <a:r>
              <a:rPr lang="ko-KR" altLang="en-US" dirty="0"/>
              <a:t>반복을 실행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 smtClean="0"/>
              <a:t>으로 나누어지지 않는 정수 출력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76" y="2861612"/>
            <a:ext cx="6112296" cy="3863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897" y="1161696"/>
            <a:ext cx="6051869" cy="15946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895" y="3412141"/>
            <a:ext cx="3346513" cy="308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2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goto</a:t>
            </a:r>
            <a:r>
              <a:rPr lang="en-US" altLang="ko-KR" dirty="0"/>
              <a:t>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레이블</a:t>
            </a:r>
            <a:r>
              <a:rPr lang="en-US" altLang="ko-KR" dirty="0"/>
              <a:t>(label)</a:t>
            </a:r>
            <a:r>
              <a:rPr lang="ko-KR" altLang="en-US" dirty="0" smtClean="0"/>
              <a:t>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위치한 다음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문장으로 실행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순서를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이동하는 문장</a:t>
            </a:r>
            <a:endParaRPr lang="en-US" altLang="ko-KR" dirty="0" smtClean="0"/>
          </a:p>
          <a:p>
            <a:pPr lvl="1"/>
            <a:r>
              <a:rPr lang="ko-KR" altLang="en-US" dirty="0"/>
              <a:t>사용하지 </a:t>
            </a:r>
            <a:r>
              <a:rPr lang="ko-KR" altLang="en-US" dirty="0" smtClean="0"/>
              <a:t>않는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것이 </a:t>
            </a:r>
            <a:r>
              <a:rPr lang="ko-KR" altLang="en-US" dirty="0" err="1"/>
              <a:t>바람직</a:t>
            </a:r>
            <a:endParaRPr lang="en-US" altLang="ko-KR" dirty="0" smtClean="0"/>
          </a:p>
          <a:p>
            <a:r>
              <a:rPr lang="ko-KR" altLang="en-US" dirty="0" smtClean="0"/>
              <a:t>무한 반복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</a:t>
            </a:r>
            <a:r>
              <a:rPr lang="en-US" altLang="ko-KR" dirty="0" err="1" smtClean="0"/>
              <a:t>oto</a:t>
            </a:r>
            <a:r>
              <a:rPr lang="ko-KR" altLang="en-US" dirty="0" smtClean="0"/>
              <a:t>와 무한 반복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86" y="4785994"/>
            <a:ext cx="8129734" cy="15560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385" y="1189128"/>
            <a:ext cx="6027698" cy="347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8698998" cy="5326652"/>
          </a:xfrm>
        </p:spPr>
        <p:txBody>
          <a:bodyPr/>
          <a:lstStyle/>
          <a:p>
            <a:r>
              <a:rPr lang="ko-KR" altLang="en-US" dirty="0"/>
              <a:t>양의 정수를 입력하면 입력된 정수와 함께 </a:t>
            </a:r>
            <a:r>
              <a:rPr lang="en-US" altLang="ko-KR" dirty="0"/>
              <a:t>8</a:t>
            </a:r>
            <a:r>
              <a:rPr lang="ko-KR" altLang="en-US" dirty="0"/>
              <a:t>진수와 </a:t>
            </a:r>
            <a:r>
              <a:rPr lang="en-US" altLang="ko-KR" dirty="0"/>
              <a:t>16</a:t>
            </a:r>
            <a:r>
              <a:rPr lang="ko-KR" altLang="en-US" dirty="0"/>
              <a:t>진수 형태를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다시 </a:t>
            </a:r>
            <a:r>
              <a:rPr lang="ko-KR" altLang="en-US" dirty="0"/>
              <a:t>다음 </a:t>
            </a:r>
            <a:r>
              <a:rPr lang="ko-KR" altLang="en-US" dirty="0" smtClean="0"/>
              <a:t>입력을 </a:t>
            </a:r>
            <a:r>
              <a:rPr lang="ko-KR" altLang="en-US" dirty="0"/>
              <a:t>받아 출력이 </a:t>
            </a:r>
            <a:r>
              <a:rPr lang="ko-KR" altLang="en-US" dirty="0" smtClean="0"/>
              <a:t>반복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 </a:t>
            </a:r>
            <a:r>
              <a:rPr lang="ko-KR" altLang="en-US" dirty="0"/>
              <a:t>또는 음수인 </a:t>
            </a:r>
            <a:r>
              <a:rPr lang="en-US" altLang="ko-KR" dirty="0"/>
              <a:t>0 </a:t>
            </a:r>
            <a:r>
              <a:rPr lang="ko-KR" altLang="en-US" dirty="0"/>
              <a:t>이하의 정수를 입력하면 종료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반복된 정수의 </a:t>
            </a:r>
            <a:r>
              <a:rPr lang="en-US" altLang="ko-KR" dirty="0" smtClean="0"/>
              <a:t>8</a:t>
            </a:r>
            <a:r>
              <a:rPr lang="ko-KR" altLang="en-US" dirty="0" smtClean="0"/>
              <a:t>진수와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진수 변환과 </a:t>
            </a:r>
            <a:r>
              <a:rPr lang="en-US" altLang="ko-KR" dirty="0" smtClean="0"/>
              <a:t>break</a:t>
            </a:r>
            <a:r>
              <a:rPr lang="ko-KR" altLang="en-US" dirty="0" smtClean="0"/>
              <a:t>로 종료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64" y="2150051"/>
            <a:ext cx="6313877" cy="453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표준입력된</a:t>
            </a:r>
            <a:r>
              <a:rPr lang="ko-KR" altLang="en-US" dirty="0" smtClean="0"/>
              <a:t> </a:t>
            </a:r>
            <a:r>
              <a:rPr lang="ko-KR" altLang="en-US" dirty="0"/>
              <a:t>정수가 소수</a:t>
            </a:r>
            <a:r>
              <a:rPr lang="en-US" altLang="ko-KR" dirty="0"/>
              <a:t>(</a:t>
            </a:r>
            <a:r>
              <a:rPr lang="en-US" altLang="ko-KR" dirty="0" smtClean="0"/>
              <a:t>prime </a:t>
            </a:r>
            <a:r>
              <a:rPr lang="en-US" altLang="ko-KR" dirty="0"/>
              <a:t>number)</a:t>
            </a:r>
            <a:r>
              <a:rPr lang="ko-KR" altLang="en-US" dirty="0"/>
              <a:t>인 지를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소수는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부터 자기 자신 이전의</a:t>
            </a:r>
            <a:r>
              <a:rPr lang="ko-KR" altLang="en-US" dirty="0"/>
              <a:t>	</a:t>
            </a:r>
            <a:r>
              <a:rPr lang="ko-KR" altLang="en-US" dirty="0" smtClean="0"/>
              <a:t>정수로 나누어지지</a:t>
            </a:r>
            <a:r>
              <a:rPr lang="ko-KR" altLang="en-US" dirty="0"/>
              <a:t>	</a:t>
            </a:r>
            <a:r>
              <a:rPr lang="ko-KR" altLang="en-US" dirty="0" smtClean="0"/>
              <a:t>않는 수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</a:t>
            </a:r>
            <a:r>
              <a:rPr lang="ko-KR" altLang="en-US" dirty="0" smtClean="0"/>
              <a:t>양의 정수의 소수 여부를 판단해 출력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4" y="1859066"/>
            <a:ext cx="6713982" cy="482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3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중첩된 </a:t>
            </a:r>
            <a:r>
              <a:rPr lang="ko-KR" altLang="en-US" dirty="0" err="1" smtClean="0"/>
              <a:t>반복문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for </a:t>
            </a:r>
            <a:r>
              <a:rPr lang="ko-KR" altLang="en-US" dirty="0"/>
              <a:t>문 내부에 </a:t>
            </a:r>
            <a:r>
              <a:rPr lang="en-US" altLang="ko-KR" dirty="0"/>
              <a:t>for </a:t>
            </a:r>
            <a:r>
              <a:rPr lang="ko-KR" altLang="en-US" dirty="0"/>
              <a:t>문이 </a:t>
            </a:r>
            <a:r>
              <a:rPr lang="ko-KR" altLang="en-US" dirty="0" smtClean="0"/>
              <a:t>존재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/>
              <a:t>제어 변수는 </a:t>
            </a:r>
            <a:r>
              <a:rPr lang="en-US" altLang="ko-KR" dirty="0" smtClean="0"/>
              <a:t>m, n </a:t>
            </a:r>
          </a:p>
          <a:p>
            <a:pPr lvl="2"/>
            <a:r>
              <a:rPr lang="ko-KR" altLang="en-US" dirty="0" smtClean="0"/>
              <a:t>외부 </a:t>
            </a:r>
            <a:r>
              <a:rPr lang="en-US" altLang="ko-KR" dirty="0"/>
              <a:t>for </a:t>
            </a:r>
            <a:r>
              <a:rPr lang="ko-KR" altLang="en-US" dirty="0"/>
              <a:t>문의 제어 변수는 </a:t>
            </a:r>
            <a:r>
              <a:rPr lang="en-US" altLang="ko-KR" dirty="0"/>
              <a:t>m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내부 </a:t>
            </a:r>
            <a:r>
              <a:rPr lang="en-US" altLang="ko-KR" dirty="0"/>
              <a:t>for </a:t>
            </a:r>
            <a:r>
              <a:rPr lang="ko-KR" altLang="en-US" dirty="0"/>
              <a:t>문의 제어 변수는 </a:t>
            </a:r>
            <a:r>
              <a:rPr lang="en-US" altLang="ko-KR" dirty="0" smtClean="0"/>
              <a:t>n</a:t>
            </a:r>
          </a:p>
          <a:p>
            <a:pPr lvl="2"/>
            <a:r>
              <a:rPr lang="ko-KR" altLang="en-US" dirty="0" smtClean="0"/>
              <a:t>외부 </a:t>
            </a:r>
            <a:r>
              <a:rPr lang="ko-KR" altLang="en-US" dirty="0"/>
              <a:t>반복에서 </a:t>
            </a:r>
            <a:r>
              <a:rPr lang="en-US" altLang="ko-KR" dirty="0"/>
              <a:t>m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4</a:t>
            </a:r>
            <a:r>
              <a:rPr lang="ko-KR" altLang="en-US" dirty="0"/>
              <a:t>까지 </a:t>
            </a:r>
            <a:r>
              <a:rPr lang="ko-KR" altLang="en-US" dirty="0" smtClean="0"/>
              <a:t>반복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각각의 </a:t>
            </a:r>
            <a:r>
              <a:rPr lang="en-US" altLang="ko-KR" dirty="0" smtClean="0"/>
              <a:t>m</a:t>
            </a:r>
            <a:r>
              <a:rPr lang="ko-KR" altLang="en-US" dirty="0" smtClean="0"/>
              <a:t>에 대해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내부 </a:t>
            </a:r>
            <a:r>
              <a:rPr lang="ko-KR" altLang="en-US" dirty="0"/>
              <a:t>반복에서 </a:t>
            </a:r>
            <a:r>
              <a:rPr lang="en-US" altLang="ko-KR" dirty="0"/>
              <a:t>n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3</a:t>
            </a:r>
            <a:r>
              <a:rPr lang="ko-KR" altLang="en-US" dirty="0"/>
              <a:t>까지 </a:t>
            </a:r>
            <a:r>
              <a:rPr lang="ko-KR" altLang="en-US" dirty="0" smtClean="0"/>
              <a:t>반복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중첩된 </a:t>
            </a:r>
            <a:r>
              <a:rPr lang="en-US" altLang="ko-KR" dirty="0" smtClean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22" y="3227024"/>
            <a:ext cx="7757160" cy="293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8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내부 반복과 외부 반복에서 각각의 변수 값의 변화를 </a:t>
            </a:r>
            <a:r>
              <a:rPr lang="ko-KR" altLang="en-US" dirty="0" smtClean="0"/>
              <a:t>이해</a:t>
            </a:r>
            <a:endParaRPr lang="en-US" altLang="ko-KR" dirty="0" smtClean="0"/>
          </a:p>
          <a:p>
            <a:pPr lvl="1"/>
            <a:r>
              <a:rPr lang="ko-KR" altLang="en-US" dirty="0"/>
              <a:t>외부 반복에서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5</a:t>
            </a:r>
            <a:r>
              <a:rPr lang="ko-KR" altLang="en-US" dirty="0"/>
              <a:t>까지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내부 </a:t>
            </a:r>
            <a:r>
              <a:rPr lang="ko-KR" altLang="en-US" dirty="0"/>
              <a:t>반복에서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7</a:t>
            </a:r>
            <a:r>
              <a:rPr lang="ko-KR" altLang="en-US" dirty="0"/>
              <a:t>까지 </a:t>
            </a:r>
            <a:r>
              <a:rPr lang="ko-KR" altLang="en-US" dirty="0" smtClean="0"/>
              <a:t>반복하면서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각각의 </a:t>
            </a:r>
            <a:r>
              <a:rPr lang="ko-KR" altLang="en-US" dirty="0"/>
              <a:t>변수 값을 </a:t>
            </a:r>
            <a:r>
              <a:rPr lang="ko-KR" altLang="en-US" dirty="0" smtClean="0"/>
              <a:t>출력하는 </a:t>
            </a:r>
            <a:r>
              <a:rPr lang="ko-KR" altLang="en-US" dirty="0"/>
              <a:t>예제 프로그램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중첩 반복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58" y="2432304"/>
            <a:ext cx="5271114" cy="424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2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외부 반복에서 변수 </a:t>
            </a:r>
            <a:r>
              <a:rPr lang="en-US" altLang="ko-KR" dirty="0" err="1"/>
              <a:t>i</a:t>
            </a:r>
            <a:r>
              <a:rPr lang="ko-KR" altLang="en-US" dirty="0"/>
              <a:t>는 </a:t>
            </a:r>
            <a:r>
              <a:rPr lang="en-US" altLang="ko-KR" dirty="0"/>
              <a:t>1 </a:t>
            </a:r>
            <a:r>
              <a:rPr lang="ko-KR" altLang="en-US" dirty="0"/>
              <a:t>에서 </a:t>
            </a:r>
            <a:r>
              <a:rPr lang="en-US" altLang="ko-KR" dirty="0"/>
              <a:t>5</a:t>
            </a:r>
            <a:r>
              <a:rPr lang="ko-KR" altLang="en-US" dirty="0"/>
              <a:t>까지 </a:t>
            </a:r>
            <a:r>
              <a:rPr lang="ko-KR" altLang="en-US" dirty="0" smtClean="0"/>
              <a:t>반복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내부 </a:t>
            </a:r>
            <a:r>
              <a:rPr lang="ko-KR" altLang="en-US" dirty="0"/>
              <a:t>반복에서 제어 변수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에서 외부 반복의 제어 변수 </a:t>
            </a:r>
            <a:r>
              <a:rPr lang="en-US" altLang="ko-KR" dirty="0" err="1"/>
              <a:t>i</a:t>
            </a:r>
            <a:r>
              <a:rPr lang="ko-KR" altLang="en-US" dirty="0"/>
              <a:t>까지 반복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내부 반복이 외부 반복에 의존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76" y="2238763"/>
            <a:ext cx="6408229" cy="44233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902" y="2031386"/>
            <a:ext cx="4372828" cy="21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9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76" y="1161696"/>
            <a:ext cx="3407768" cy="5326652"/>
          </a:xfrm>
        </p:spPr>
        <p:txBody>
          <a:bodyPr/>
          <a:lstStyle/>
          <a:p>
            <a:r>
              <a:rPr lang="ko-KR" altLang="en-US" dirty="0"/>
              <a:t>양의 정수를 입력 받아 합을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 </a:t>
            </a:r>
            <a:r>
              <a:rPr lang="ko-KR" altLang="en-US" dirty="0"/>
              <a:t>또는 음수를 </a:t>
            </a:r>
            <a:r>
              <a:rPr lang="ko-KR" altLang="en-US" dirty="0" smtClean="0"/>
              <a:t>입력할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때까지 </a:t>
            </a:r>
            <a:r>
              <a:rPr lang="ko-KR" altLang="en-US" dirty="0"/>
              <a:t>계속 </a:t>
            </a:r>
            <a:r>
              <a:rPr lang="ko-KR" altLang="en-US" dirty="0" smtClean="0"/>
              <a:t>수행하는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센티널</a:t>
            </a:r>
            <a:r>
              <a:rPr lang="ko-KR" altLang="en-US" dirty="0" smtClean="0"/>
              <a:t> </a:t>
            </a:r>
            <a:r>
              <a:rPr lang="ko-KR" altLang="en-US" dirty="0"/>
              <a:t>값인 </a:t>
            </a:r>
            <a:r>
              <a:rPr lang="en-US" altLang="ko-KR" dirty="0"/>
              <a:t>0 </a:t>
            </a:r>
            <a:r>
              <a:rPr lang="ko-KR" altLang="en-US" dirty="0"/>
              <a:t>또는 음수를 입력하면 프로그램이 종료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삼중 중첩 반복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3774850" y="94883"/>
            <a:ext cx="5021678" cy="6483737"/>
            <a:chOff x="634365" y="117088"/>
            <a:chExt cx="9248775" cy="1168755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509" y="4108444"/>
              <a:ext cx="9220200" cy="76962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365" y="117088"/>
              <a:ext cx="9248775" cy="400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399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중첩된 반복 </a:t>
            </a:r>
            <a:r>
              <a:rPr lang="en-US" altLang="ko-KR" dirty="0"/>
              <a:t>for </a:t>
            </a:r>
            <a:r>
              <a:rPr lang="ko-KR" altLang="en-US" dirty="0"/>
              <a:t>문을 사용하여 </a:t>
            </a:r>
            <a:r>
              <a:rPr lang="en-US" altLang="ko-KR" dirty="0"/>
              <a:t>2</a:t>
            </a:r>
            <a:r>
              <a:rPr lang="ko-KR" altLang="en-US" dirty="0"/>
              <a:t>단부터 </a:t>
            </a:r>
            <a:r>
              <a:rPr lang="en-US" altLang="ko-KR" dirty="0"/>
              <a:t>9</a:t>
            </a:r>
            <a:r>
              <a:rPr lang="ko-KR" altLang="en-US" dirty="0"/>
              <a:t>단까지의 구구단을 출력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</a:t>
            </a:r>
            <a:r>
              <a:rPr lang="ko-KR" altLang="en-US" dirty="0" smtClean="0"/>
              <a:t>구구단 출력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96" y="1812655"/>
            <a:ext cx="7404544" cy="424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6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59411" y="2616859"/>
            <a:ext cx="37994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감사합니다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69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016D7B-2412-4F29-8077-A352A1C088F9}"/>
              </a:ext>
            </a:extLst>
          </p:cNvPr>
          <p:cNvSpPr/>
          <p:nvPr/>
        </p:nvSpPr>
        <p:spPr>
          <a:xfrm>
            <a:off x="0" y="0"/>
            <a:ext cx="9144000" cy="93181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D23B1-CEA1-4BF9-9964-3D71317A19A3}"/>
              </a:ext>
            </a:extLst>
          </p:cNvPr>
          <p:cNvSpPr txBox="1"/>
          <p:nvPr/>
        </p:nvSpPr>
        <p:spPr>
          <a:xfrm>
            <a:off x="400595" y="23077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단원 목표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9B2ADD-9AB3-4431-9C3A-A20CE3A1DC38}"/>
              </a:ext>
            </a:extLst>
          </p:cNvPr>
          <p:cNvSpPr/>
          <p:nvPr/>
        </p:nvSpPr>
        <p:spPr>
          <a:xfrm>
            <a:off x="130628" y="1306286"/>
            <a:ext cx="8847909" cy="53209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835" y="1051560"/>
            <a:ext cx="4301636" cy="539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반복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순환 </a:t>
            </a:r>
            <a:r>
              <a:rPr lang="ko-KR" altLang="en-US" dirty="0"/>
              <a:t>또는 루프</a:t>
            </a:r>
            <a:r>
              <a:rPr lang="en-US" altLang="ko-KR" dirty="0"/>
              <a:t>(loop)</a:t>
            </a:r>
            <a:r>
              <a:rPr lang="ko-KR" altLang="en-US" dirty="0"/>
              <a:t>라는 표현도 함께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err="1"/>
              <a:t>반복몸체</a:t>
            </a:r>
            <a:r>
              <a:rPr lang="en-US" altLang="ko-KR" dirty="0"/>
              <a:t>(repetition body)</a:t>
            </a:r>
          </a:p>
          <a:p>
            <a:pPr lvl="2"/>
            <a:r>
              <a:rPr lang="ko-KR" altLang="en-US" dirty="0"/>
              <a:t>반복 조건을 만족하면 일정하게 반복되는 블록</a:t>
            </a:r>
            <a:endParaRPr lang="en-US" altLang="ko-KR" dirty="0" smtClean="0"/>
          </a:p>
          <a:p>
            <a:r>
              <a:rPr lang="en-US" altLang="ko-KR" dirty="0" smtClean="0"/>
              <a:t>while</a:t>
            </a:r>
            <a:r>
              <a:rPr lang="en-US" altLang="ko-KR" dirty="0"/>
              <a:t>, do while, for </a:t>
            </a:r>
            <a:r>
              <a:rPr lang="ko-KR" altLang="en-US" dirty="0"/>
              <a:t>세 가지 종류의 반복 </a:t>
            </a:r>
            <a:r>
              <a:rPr lang="ko-KR" altLang="en-US" dirty="0" smtClean="0"/>
              <a:t>구문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반복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4" y="3217978"/>
            <a:ext cx="2488208" cy="19240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142" y="3938243"/>
            <a:ext cx="2546073" cy="17793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210" y="3938243"/>
            <a:ext cx="2596705" cy="114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반복 제어 변수의 중요성</a:t>
            </a:r>
            <a:endParaRPr lang="en-US" altLang="ko-KR" dirty="0" smtClean="0"/>
          </a:p>
          <a:p>
            <a:pPr lvl="1"/>
            <a:r>
              <a:rPr lang="ko-KR" altLang="en-US" dirty="0"/>
              <a:t>반복 횟수에 따른 제어 변수의 값과 조건식의 결과를 </a:t>
            </a:r>
            <a:r>
              <a:rPr lang="ko-KR" altLang="en-US" dirty="0" smtClean="0"/>
              <a:t>살피는 </a:t>
            </a:r>
            <a:r>
              <a:rPr lang="ko-KR" altLang="en-US" dirty="0"/>
              <a:t>것이 필요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특정 문자열을 여러 번 반복해 출력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76" y="1827694"/>
            <a:ext cx="6164258" cy="40884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161" y="4972980"/>
            <a:ext cx="5357515" cy="168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while </a:t>
            </a:r>
            <a:r>
              <a:rPr lang="ko-KR" altLang="en-US" dirty="0" smtClean="0"/>
              <a:t>반복으로 </a:t>
            </a:r>
            <a:r>
              <a:rPr lang="ko-KR" altLang="en-US" dirty="0" err="1" smtClean="0"/>
              <a:t>표준입력</a:t>
            </a:r>
            <a:r>
              <a:rPr lang="ko-KR" altLang="en-US" dirty="0" smtClean="0"/>
              <a:t> 실수를 모두 더하기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58976" y="1041604"/>
            <a:ext cx="6029706" cy="4339971"/>
            <a:chOff x="-47625" y="1685925"/>
            <a:chExt cx="9241155" cy="667299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5720" y="5129943"/>
              <a:ext cx="9239250" cy="32289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7625" y="1685925"/>
              <a:ext cx="9239250" cy="348615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168" y="3563694"/>
            <a:ext cx="5106735" cy="283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6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반복 </a:t>
            </a:r>
            <a:r>
              <a:rPr lang="en-US" altLang="ko-KR" dirty="0"/>
              <a:t>while </a:t>
            </a:r>
            <a:r>
              <a:rPr lang="ko-KR" altLang="en-US" dirty="0"/>
              <a:t>문을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키가 </a:t>
            </a:r>
            <a:r>
              <a:rPr lang="en-US" altLang="ko-KR" dirty="0"/>
              <a:t>130</a:t>
            </a:r>
            <a:r>
              <a:rPr lang="ko-KR" altLang="en-US" dirty="0"/>
              <a:t>센티미터 이하인 어린이 </a:t>
            </a:r>
            <a:r>
              <a:rPr lang="ko-KR" altLang="en-US" dirty="0" smtClean="0"/>
              <a:t>정원 채우기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정원은 </a:t>
            </a:r>
            <a:r>
              <a:rPr lang="ko-KR" altLang="en-US" dirty="0"/>
              <a:t>매크로 상수 </a:t>
            </a:r>
            <a:r>
              <a:rPr lang="en-US" altLang="ko-KR" dirty="0"/>
              <a:t>MAX</a:t>
            </a:r>
            <a:r>
              <a:rPr lang="ko-KR" altLang="en-US" dirty="0"/>
              <a:t>로 </a:t>
            </a:r>
            <a:r>
              <a:rPr lang="ko-KR" altLang="en-US" dirty="0" smtClean="0"/>
              <a:t>정하고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표준입력으로 </a:t>
            </a:r>
            <a:r>
              <a:rPr lang="ko-KR" altLang="en-US" dirty="0"/>
              <a:t>어린이의 키를 입력 </a:t>
            </a:r>
            <a:r>
              <a:rPr lang="ko-KR" altLang="en-US" dirty="0" smtClean="0"/>
              <a:t>받아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조건에 </a:t>
            </a:r>
            <a:r>
              <a:rPr lang="ko-KR" altLang="en-US" dirty="0"/>
              <a:t>만족하면 입장할 수 있는 정원의 수를 하나씩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정해진 </a:t>
            </a:r>
            <a:r>
              <a:rPr lang="ko-KR" altLang="en-US" dirty="0"/>
              <a:t>정원이 모두 차면 정원을 출력하고 프로 그램을 </a:t>
            </a:r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LAB </a:t>
            </a:r>
            <a:r>
              <a:rPr lang="ko-KR" altLang="en-US" sz="2400" dirty="0" smtClean="0"/>
              <a:t>놀이 공원에서 키가 </a:t>
            </a:r>
            <a:r>
              <a:rPr lang="en-US" altLang="ko-KR" sz="2400" dirty="0" smtClean="0"/>
              <a:t>130 </a:t>
            </a:r>
            <a:r>
              <a:rPr lang="ko-KR" altLang="en-US" sz="2400" dirty="0" smtClean="0"/>
              <a:t>센티미터 이하인 정원 채우기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231" y="2685643"/>
            <a:ext cx="5643559" cy="406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7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do </a:t>
            </a:r>
            <a:r>
              <a:rPr lang="en-US" altLang="ko-KR" dirty="0"/>
              <a:t>while </a:t>
            </a:r>
            <a:r>
              <a:rPr lang="ko-KR" altLang="en-US" dirty="0"/>
              <a:t>문은 </a:t>
            </a:r>
            <a:r>
              <a:rPr lang="ko-KR" altLang="en-US" dirty="0" err="1"/>
              <a:t>반복몸체</a:t>
            </a:r>
            <a:r>
              <a:rPr lang="ko-KR" altLang="en-US" dirty="0"/>
              <a:t> 수행 후에 </a:t>
            </a:r>
            <a:r>
              <a:rPr lang="ko-KR" altLang="en-US" dirty="0" smtClean="0"/>
              <a:t>반복 </a:t>
            </a:r>
            <a:r>
              <a:rPr lang="ko-KR" altLang="en-US" dirty="0"/>
              <a:t>조건을 </a:t>
            </a:r>
            <a:r>
              <a:rPr lang="ko-KR" altLang="en-US" dirty="0" smtClean="0"/>
              <a:t>검사</a:t>
            </a:r>
            <a:endParaRPr lang="en-US" altLang="ko-KR" dirty="0" smtClean="0"/>
          </a:p>
          <a:p>
            <a:pPr lvl="1"/>
            <a:r>
              <a:rPr lang="en-US" altLang="ko-KR" dirty="0"/>
              <a:t>while </a:t>
            </a:r>
            <a:r>
              <a:rPr lang="ko-KR" altLang="en-US" dirty="0"/>
              <a:t>문은 반복 전에 반복 조건을 평가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반복 </a:t>
            </a:r>
            <a:r>
              <a:rPr lang="ko-KR" altLang="en-US" dirty="0"/>
              <a:t>조건을 나중에 검사해야 하는 반복에 </a:t>
            </a:r>
            <a:r>
              <a:rPr lang="ko-KR" altLang="en-US" dirty="0" smtClean="0"/>
              <a:t>적합</a:t>
            </a:r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 while </a:t>
            </a:r>
            <a:r>
              <a:rPr lang="ko-KR" altLang="en-US" dirty="0"/>
              <a:t>문 구조와 </a:t>
            </a:r>
            <a:r>
              <a:rPr lang="ko-KR" altLang="en-US" dirty="0" err="1" smtClean="0"/>
              <a:t>제어흐름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14" y="2347531"/>
            <a:ext cx="63531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8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 후에 반복 검사를 진행하는 처리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 </a:t>
            </a:r>
            <a:r>
              <a:rPr lang="en-US" altLang="ko-KR" dirty="0"/>
              <a:t>while </a:t>
            </a:r>
            <a:r>
              <a:rPr lang="ko-KR" altLang="en-US" dirty="0"/>
              <a:t>문으로 구현이 </a:t>
            </a:r>
            <a:r>
              <a:rPr lang="ko-KR" altLang="en-US" dirty="0" smtClean="0"/>
              <a:t>적합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센티널</a:t>
            </a:r>
            <a:r>
              <a:rPr lang="ko-KR" altLang="en-US" dirty="0" smtClean="0"/>
              <a:t> </a:t>
            </a:r>
            <a:r>
              <a:rPr lang="ko-KR" altLang="en-US" dirty="0"/>
              <a:t>값</a:t>
            </a:r>
            <a:r>
              <a:rPr lang="en-US" altLang="ko-KR" dirty="0"/>
              <a:t>(sentinel value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반복의 종료를 알리는 특정한 자료 값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센티널</a:t>
            </a:r>
            <a:r>
              <a:rPr lang="ko-KR" altLang="en-US" dirty="0" smtClean="0"/>
              <a:t> 값 검사에 유용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79" y="2490238"/>
            <a:ext cx="6025829" cy="41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30918</TotalTime>
  <Words>681</Words>
  <Application>Microsoft Office PowerPoint</Application>
  <PresentationFormat>화면 슬라이드 쇼(4:3)</PresentationFormat>
  <Paragraphs>123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DIN</vt:lpstr>
      <vt:lpstr>YDVYGOStd115</vt:lpstr>
      <vt:lpstr>YDVYGOStd135</vt:lpstr>
      <vt:lpstr>나눔고딕</vt:lpstr>
      <vt:lpstr>나눔고딕 ExtraBold</vt:lpstr>
      <vt:lpstr>나눔스퀘어 ExtraBold</vt:lpstr>
      <vt:lpstr>맑은 고딕</vt:lpstr>
      <vt:lpstr>Arial</vt:lpstr>
      <vt:lpstr>Tahoma</vt:lpstr>
      <vt:lpstr>Wingdings 2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반복</vt:lpstr>
      <vt:lpstr>특정 문자열을 여러 번 반복해 출력</vt:lpstr>
      <vt:lpstr>while 반복으로 표준입력 실수를 모두 더하기</vt:lpstr>
      <vt:lpstr>LAB 놀이 공원에서 키가 130 센티미터 이하인 정원 채우기</vt:lpstr>
      <vt:lpstr>do while 문 구조와 제어흐름</vt:lpstr>
      <vt:lpstr>센티널 값 검사에 유용</vt:lpstr>
      <vt:lpstr>for 문 구조와 제어 흐름</vt:lpstr>
      <vt:lpstr>for 구문으로 일정 횟수 반복</vt:lpstr>
      <vt:lpstr>다양한 for 문</vt:lpstr>
      <vt:lpstr>반복 조건에서의 주의</vt:lpstr>
      <vt:lpstr>for 문의 합 구하기</vt:lpstr>
      <vt:lpstr>1에서 10까지의 합을 구하는 다양한 for 구문</vt:lpstr>
      <vt:lpstr>for 문과 while 문의 비교</vt:lpstr>
      <vt:lpstr>1에서부터 표준입력한 양수까지의 합을 구하는 for와 while</vt:lpstr>
      <vt:lpstr>LAB 백 단위 정수의 세 개의 각 자릿수 출력</vt:lpstr>
      <vt:lpstr>반복의 중단 break</vt:lpstr>
      <vt:lpstr>3으로 나누어지지 않는 정수 출력</vt:lpstr>
      <vt:lpstr>goto와 무한 반복</vt:lpstr>
      <vt:lpstr>반복된 정수의 8진수와 16진수 변환과 break로 종료</vt:lpstr>
      <vt:lpstr>LAB 양의 정수의 소수 여부를 판단해 출력</vt:lpstr>
      <vt:lpstr>중첩된 for 문</vt:lpstr>
      <vt:lpstr>중첩 반복</vt:lpstr>
      <vt:lpstr>내부 반복이 외부 반복에 의존</vt:lpstr>
      <vt:lpstr>삼중 중첩 반복</vt:lpstr>
      <vt:lpstr>LAB 구구단 출력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788</cp:revision>
  <dcterms:created xsi:type="dcterms:W3CDTF">2013-05-23T04:26:30Z</dcterms:created>
  <dcterms:modified xsi:type="dcterms:W3CDTF">2021-08-19T05:30:35Z</dcterms:modified>
</cp:coreProperties>
</file>